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859" r:id="rId2"/>
    <p:sldId id="1140" r:id="rId3"/>
    <p:sldId id="1141" r:id="rId4"/>
    <p:sldId id="1142" r:id="rId5"/>
    <p:sldId id="1143" r:id="rId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8</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08920"/>
            <a:ext cx="11485848" cy="113024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介绍了北京中小学为保障学生休息时间而实施的新课间规定</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通过延长课间休息时间促进学生健康发展和近视防控</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743729" y="1012437"/>
            <a:ext cx="10720097" cy="1624475"/>
          </a:xfrm>
          <a:prstGeom prst="rect">
            <a:avLst/>
          </a:prstGeom>
        </p:spPr>
      </p:pic>
      <p:pic>
        <p:nvPicPr>
          <p:cNvPr id="4" name="语篇导航-DA.eps" descr="id:2147489117;FounderCES"/>
          <p:cNvPicPr/>
          <p:nvPr/>
        </p:nvPicPr>
        <p:blipFill>
          <a:blip r:embed="rId3"/>
          <a:stretch>
            <a:fillRect/>
          </a:stretch>
        </p:blipFill>
        <p:spPr>
          <a:xfrm>
            <a:off x="478582" y="2852936"/>
            <a:ext cx="1615265" cy="394712"/>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2803909"/>
          </a:xfrm>
        </p:spPr>
        <p:txBody>
          <a:bodyPr/>
          <a:lstStyle/>
          <a:p>
            <a:pPr hangingPunct="0">
              <a:spcAft>
                <a:spcPts val="0"/>
              </a:spcAft>
            </a:pP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将方框中所给词（</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词组</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）的适当形式填入短文中</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每词仅用一次。</a:t>
            </a:r>
          </a:p>
          <a:p>
            <a:pPr indent="609600" algn="ctr" hangingPunct="0">
              <a:spcAft>
                <a:spcPts val="0"/>
              </a:spcAf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least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students have 10-minute breaks between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do some exercise, talk with each other and relax during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order to keep their students safe, some schools don’t let them leave the classroom during breaks </a:t>
            </a:r>
            <a:r>
              <a:rPr lang="en-US" altLang="zh-CN" sz="20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need to go to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toilet</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can’t go outside to play and have a rest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parent says in an interview</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采访</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502918" y="1556792"/>
            <a:ext cx="5832648" cy="43204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3"/>
          <p:cNvSpPr txBox="1">
            <a:spLocks/>
          </p:cNvSpPr>
          <p:nvPr/>
        </p:nvSpPr>
        <p:spPr bwMode="auto">
          <a:xfrm>
            <a:off x="360854" y="3780669"/>
            <a:ext cx="11485848" cy="1880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考查连词。句意：但是为了保证学生安全</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除非学生需要上厕所</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否则一些学校不允许学生课间离开教室。</a:t>
            </a:r>
            <a:r>
              <a:rPr lang="en-US" altLang="zh-CN" sz="2000" b="1" u="wavy" smtClean="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unless</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除非</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引导条件状语从句</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除特殊情况外不得外出</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的语境。 </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unless</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引导条件状语从句</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相当于</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在一句话中时态遵循的规则是</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主将从现</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主过从过。其中</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unless</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后引导的是从句</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另一句为主句。</a:t>
            </a:r>
            <a:endParaRPr lang="zh-CN" altLang="zh-CN" sz="2000" dirty="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箭头右.eps" descr="id:2147489124;FounderCES"/>
          <p:cNvPicPr/>
          <p:nvPr/>
        </p:nvPicPr>
        <p:blipFill>
          <a:blip r:embed="rId2"/>
          <a:stretch>
            <a:fillRect/>
          </a:stretch>
        </p:blipFill>
        <p:spPr>
          <a:xfrm>
            <a:off x="1774727" y="4663349"/>
            <a:ext cx="286964" cy="216024"/>
          </a:xfrm>
          <a:prstGeom prst="rect">
            <a:avLst/>
          </a:prstGeom>
        </p:spPr>
      </p:pic>
      <p:sp>
        <p:nvSpPr>
          <p:cNvPr id="7" name="矩形 6"/>
          <p:cNvSpPr/>
          <p:nvPr/>
        </p:nvSpPr>
        <p:spPr>
          <a:xfrm>
            <a:off x="3358902" y="2938345"/>
            <a:ext cx="853119" cy="400110"/>
          </a:xfrm>
          <a:prstGeom prst="rect">
            <a:avLst/>
          </a:prstGeom>
        </p:spPr>
        <p:txBody>
          <a:bodyPr wrap="none">
            <a:spAutoFit/>
          </a:bodyPr>
          <a:lstStyle/>
          <a:p>
            <a:r>
              <a:rPr lang="en-US" altLang="zh-CN" sz="2000" dirty="0"/>
              <a:t>unless</a:t>
            </a:r>
            <a:endParaRPr lang="zh-CN" altLang="en-US" sz="2000" dirty="0"/>
          </a:p>
        </p:txBody>
      </p:sp>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208"/>
            <a:ext cx="11485848" cy="1754326"/>
          </a:xfrm>
        </p:spPr>
        <p:txBody>
          <a:bodyPr/>
          <a:lstStyle/>
          <a:p>
            <a:pPr indent="609600" algn="ct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 students a real rest, primary and middle schools in Beijing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add five more minutes to break time between classes two months ago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502918" y="1700808"/>
            <a:ext cx="5832648" cy="43204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5"/>
          <p:cNvSpPr txBox="1">
            <a:spLocks/>
          </p:cNvSpPr>
          <p:nvPr/>
        </p:nvSpPr>
        <p:spPr bwMode="auto">
          <a:xfrm>
            <a:off x="360854" y="31849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考查动词时态。句意：为了让学生真正的休息</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两个月前北京中小学开始增加</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分钟课间时间。根据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“two months ago”</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判断需用过去式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began,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表示新规开始实施的时间点。</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767614" y="2130730"/>
            <a:ext cx="971741" cy="461665"/>
          </a:xfrm>
          <a:prstGeom prst="rect">
            <a:avLst/>
          </a:prstGeom>
        </p:spPr>
        <p:txBody>
          <a:bodyPr wrap="none">
            <a:spAutoFit/>
          </a:bodyPr>
          <a:lstStyle/>
          <a:p>
            <a:r>
              <a:rPr lang="en-US" altLang="zh-CN" sz="2400" dirty="0"/>
              <a:t>began</a:t>
            </a:r>
            <a:endParaRPr lang="zh-CN" altLang="en-US" dirty="0"/>
          </a:p>
        </p:txBody>
      </p:sp>
    </p:spTree>
    <p:extLst>
      <p:ext uri="{BB962C8B-B14F-4D97-AF65-F5344CB8AC3E}">
        <p14:creationId xmlns:p14="http://schemas.microsoft.com/office/powerpoint/2010/main" val="3114188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38992"/>
          </a:xfrm>
        </p:spPr>
        <p:txBody>
          <a:bodyPr/>
          <a:lstStyle/>
          <a:p>
            <a:pPr indent="609600" algn="ctr" hangingPunct="0">
              <a:lnSpc>
                <a:spcPct val="120000"/>
              </a:lnSpc>
              <a:spcAft>
                <a:spcPts val="0"/>
              </a:spcAf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least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pP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new rule, each school should have a 30-minute big break in the morning and another in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afternoon</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should have at </a:t>
            </a:r>
            <a:r>
              <a:rPr lang="en-US" altLang="zh-CN" sz="20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90 minutes of break time each day in primary schools and 105 minutes in middle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new rule, students will have more time to relax and have a better </a:t>
            </a: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help them keep healthy and avoid myopia</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避免近视</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934966" y="819460"/>
            <a:ext cx="4896544" cy="360040"/>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6"/>
          <p:cNvSpPr txBox="1">
            <a:spLocks/>
          </p:cNvSpPr>
          <p:nvPr/>
        </p:nvSpPr>
        <p:spPr bwMode="auto">
          <a:xfrm>
            <a:off x="360854" y="2615766"/>
            <a:ext cx="114858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考查介词短语。句意：根据新规定</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每所学校应安排上下午各</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分钟大课间。</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According to</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用于引出政策依据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符合官方规定的表述方式。</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7"/>
          <p:cNvSpPr txBox="1">
            <a:spLocks/>
          </p:cNvSpPr>
          <p:nvPr/>
        </p:nvSpPr>
        <p:spPr bwMode="auto">
          <a:xfrm>
            <a:off x="360854" y="3501008"/>
            <a:ext cx="114858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考查固定搭配。句意：小学生每天至少有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分钟休息时间</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初中生</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105</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分钟。</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least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构成固定搭配</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至少</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强调休息时间的最低保障标准。</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8"/>
          <p:cNvSpPr txBox="1">
            <a:spLocks/>
          </p:cNvSpPr>
          <p:nvPr/>
        </p:nvSpPr>
        <p:spPr bwMode="auto">
          <a:xfrm>
            <a:off x="360854" y="4429561"/>
            <a:ext cx="114858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考查名词。句意：有了新规</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学生将有更多的放松时间并有更好的发展来帮助他们保持健康和预防近视。</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development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发展</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指新规对学生身心成长的积极影响</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与健康指标形成逻辑关联。</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1377215" y="1080778"/>
            <a:ext cx="1601721" cy="400110"/>
          </a:xfrm>
          <a:prstGeom prst="rect">
            <a:avLst/>
          </a:prstGeom>
        </p:spPr>
        <p:txBody>
          <a:bodyPr wrap="none">
            <a:spAutoFit/>
          </a:bodyPr>
          <a:lstStyle/>
          <a:p>
            <a:r>
              <a:rPr lang="en-US" altLang="zh-CN" sz="2000" dirty="0"/>
              <a:t>According to</a:t>
            </a:r>
            <a:endParaRPr lang="zh-CN" altLang="en-US" dirty="0"/>
          </a:p>
        </p:txBody>
      </p:sp>
      <p:sp>
        <p:nvSpPr>
          <p:cNvPr id="10" name="矩形 9"/>
          <p:cNvSpPr/>
          <p:nvPr/>
        </p:nvSpPr>
        <p:spPr>
          <a:xfrm>
            <a:off x="5987402" y="1468870"/>
            <a:ext cx="681597" cy="400110"/>
          </a:xfrm>
          <a:prstGeom prst="rect">
            <a:avLst/>
          </a:prstGeom>
        </p:spPr>
        <p:txBody>
          <a:bodyPr wrap="none">
            <a:spAutoFit/>
          </a:bodyPr>
          <a:lstStyle/>
          <a:p>
            <a:r>
              <a:rPr lang="en-US" altLang="zh-CN" sz="2000" dirty="0"/>
              <a:t>least</a:t>
            </a:r>
            <a:endParaRPr lang="zh-CN" altLang="en-US" dirty="0"/>
          </a:p>
        </p:txBody>
      </p:sp>
      <p:sp>
        <p:nvSpPr>
          <p:cNvPr id="12" name="矩形 11"/>
          <p:cNvSpPr/>
          <p:nvPr/>
        </p:nvSpPr>
        <p:spPr>
          <a:xfrm>
            <a:off x="1558702" y="2167286"/>
            <a:ext cx="1579278" cy="400110"/>
          </a:xfrm>
          <a:prstGeom prst="rect">
            <a:avLst/>
          </a:prstGeom>
        </p:spPr>
        <p:txBody>
          <a:bodyPr wrap="none">
            <a:spAutoFit/>
          </a:bodyPr>
          <a:lstStyle/>
          <a:p>
            <a:r>
              <a:rPr lang="en-US" altLang="zh-CN" sz="2000" dirty="0"/>
              <a:t>development</a:t>
            </a:r>
            <a:endParaRPr lang="zh-CN" altLang="en-US" dirty="0"/>
          </a:p>
        </p:txBody>
      </p:sp>
    </p:spTree>
    <p:extLst>
      <p:ext uri="{BB962C8B-B14F-4D97-AF65-F5344CB8AC3E}">
        <p14:creationId xmlns:p14="http://schemas.microsoft.com/office/powerpoint/2010/main" val="1860488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10" grpId="0"/>
      <p:bldP spid="12"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432</TotalTime>
  <Words>290</Words>
  <Application>Microsoft Office PowerPoint</Application>
  <PresentationFormat>自定义</PresentationFormat>
  <Paragraphs>21</Paragraphs>
  <Slides>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vt:i4>
      </vt:variant>
    </vt:vector>
  </HeadingPairs>
  <TitlesOfParts>
    <vt:vector size="13"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443</cp:revision>
  <dcterms:created xsi:type="dcterms:W3CDTF">2020-11-06T05:24:00Z</dcterms:created>
  <dcterms:modified xsi:type="dcterms:W3CDTF">2025-09-17T19:49:37Z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